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pperplate Gothic 29 AB Bold" charset="1" panose="020E0604020206020404"/>
      <p:regular r:id="rId14"/>
    </p:embeddedFont>
    <p:embeddedFont>
      <p:font typeface="Hussar Bold" charset="1" panose="00000800000000000000"/>
      <p:regular r:id="rId15"/>
    </p:embeddedFont>
    <p:embeddedFont>
      <p:font typeface="Canva Sans Bold" charset="1" panose="020B0803030501040103"/>
      <p:regular r:id="rId16"/>
    </p:embeddedFont>
    <p:embeddedFont>
      <p:font typeface="B612 Bold" charset="1" panose="020B0606050000020004"/>
      <p:regular r:id="rId17"/>
    </p:embeddedFont>
    <p:embeddedFont>
      <p:font typeface="The Seasons Bold" charset="1" panose="00000000000000000000"/>
      <p:regular r:id="rId18"/>
    </p:embeddedFont>
    <p:embeddedFont>
      <p:font typeface="Times New Roman MT" charset="1" panose="02030502070405020303"/>
      <p:regular r:id="rId19"/>
    </p:embeddedFont>
    <p:embeddedFont>
      <p:font typeface="Roboto" charset="1" panose="02000000000000000000"/>
      <p:regular r:id="rId20"/>
    </p:embeddedFont>
    <p:embeddedFont>
      <p:font typeface="Arimo" charset="1" panose="020B0604020202020204"/>
      <p:regular r:id="rId21"/>
    </p:embeddedFont>
    <p:embeddedFont>
      <p:font typeface="Arimo Bold" charset="1" panose="020B0704020202020204"/>
      <p:regular r:id="rId22"/>
    </p:embeddedFont>
    <p:embeddedFont>
      <p:font typeface="Canva Sans" charset="1" panose="020B05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embeddings/oleObject2.bin" Type="http://schemas.openxmlformats.org/officeDocument/2006/relationships/oleObjec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7.png" Type="http://schemas.openxmlformats.org/officeDocument/2006/relationships/image"/><Relationship Id="rId9" Target="../embeddings/oleObject1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embeddings/oleObject4.bin" Type="http://schemas.openxmlformats.org/officeDocument/2006/relationships/oleObject"/><Relationship Id="rId12" Target="../media/image25.png" Type="http://schemas.openxmlformats.org/officeDocument/2006/relationships/image"/><Relationship Id="rId13" Target="../embeddings/oleObject5.bin" Type="http://schemas.openxmlformats.org/officeDocument/2006/relationships/oleObjec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3.png" Type="http://schemas.openxmlformats.org/officeDocument/2006/relationships/image"/><Relationship Id="rId9" Target="../embeddings/oleObject3.bin" Type="http://schemas.openxmlformats.org/officeDocument/2006/relationships/oleObjec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6.png" Type="http://schemas.openxmlformats.org/officeDocument/2006/relationships/image"/><Relationship Id="rId9" Target="../embeddings/oleObject6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wnload.ssrn.com/24/05/28/ssrn_id4846369_code3635775.pdf?response-content-disposition=inline&amp;X-Amz-Security-Token=IQoJb3JpZ2luX2VjEGUaCXVzLWVhc3QtMSJGMEQCIBkuGtZg8kA%2BfBuWCcV1lQsSyO3kUYDx%2BDQ0ICUeAq%2FaAiBV%2FGdsRIHo%2Bx%2FRNqQh%2FmOGDgSpSaJmVKhqLqi6LaWGfCq8BQguEAQaDDMwODQ3NTMwMTI1NyIMVmKbAl9HrduIM0KKKpkFautfugQFfsGhPvrGOHZosJ1MdO0bVfbllJ2c6bg%2F7K1Jejw33fyC8pko%2Fcb9GHSaC0UtDk%2FIx0yNEO401eVECQDV33rR5vyfdjzJPYwR76Y%2B0mYFauj6CZ5wbJgXBzsmU6LIDc6arSlmZ0MuuDKpNBhqP21dGA%2FhSqYWAwJSdAbfuboaXzi9LqVeri8zzneWHXij6YXrggjU9ezdHWAQveeer3YHASa2lOXXeQuT4ElhHmnzLGJ49J8wv7bYaiXadXgvBA%2BC4yw6QNko9NB%2Ftftv%2BH1VenMIK9G%2Bv6twDjuJ4KPVBdVa6PCCmdpj7nfk0u8zEX10HlP1XST%2FZG3gZXWGB%2BNhFqorMBYIWAVdgnfFP%2BnDzAYq0bMqLBOy3ioLeE178JmelEY%2FYooHwLfjfNVGyu22%2FSgAFehyoKByx%2Fc8fTUIMPKxH%2FejNDzXq4Qjlo8GIrr51n5iV1awK46dKgE29T46fqcbotFnUpe2K7hTOFdlMzZ1aEOktV6wi3yicnTDhXoug39ePIO%2FISmXTZkUoCurHixG3nXEXOS2aYoBjnGU%2F4r%2FRm4barQfaqcfUzj2lEhVyVKZ0leNjMrFO%2FntQrypYDFmeQGgW%2F2Zm%2FoTcpH31eyuvz15Lr2QnzjQ%2FNuSuPTvIjY1eUsz06ZLtWNbFbFwrPP202BTRJuufPyddt5Jc1Deadj7Wty%2BRjQCYOnZ1%2FGvt6G1kH3hqnic9ieQr55S3%2BKkQuBwc449IECeFG9K5H%2F8mVaY9rqLOXK2qKOG1gZjNeyeNRgr0i6VrFGFfVyorAGvPPupSlkI%2BVaYzpTAQwvKp8ZM40WmAjEdBJm9cZpP1TCWO3YzhHNnX4wcUZMmvawc2ovpEMwFgTq7%2BcXJ%2FRUrjSowrsrpygY6sgGFjdFDd%2B%2BwyeJdhRAZeCbWXUHrnxCBAoqD%2Bb88g6%2FBcnKjQ14%2BvAAeezxms31HmNB9gYMbT%2FiBSMvlXFqtog35mhHoUNCkhXv%2F%2BJmF%2FjdSTKNHnc1I7UUB4KWOL5j%2Bw0Qg2e04jqEfRKNJA9%2BP1Ei9%2BHckZB%2Fvn0CFpuJQqQUy%2Brah5imOXLRRZKUHy%2FSSau703g5qDSlRJGhK%2Fa%2FOu9q%2FWZGvG8MtE%2FoaHVYA65H%2BT%2B8M&amp;X-Amz-Algorithm=AWS4-HMAC-SHA256&amp;X-Amz-Date=20260104T135341Z&amp;X-Amz-SignedHeaders=host&amp;X-Amz-Expires=300&amp;X-Amz-Credential=ASIAUPUUPRWE4HL5RC4H%2F20260104%2Fus-east-1%2Fs3%2Faws4_request&amp;X-Amz-Signature=7ecc9114ec0a2b041d95dc18453db43c9fd5b998b5af0701b5c95b460ef77203&amp;abstractId=4846369" TargetMode="External" Type="http://schemas.openxmlformats.org/officeDocument/2006/relationships/hyperlink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https://github.com/thesurajarya/hack4delhi.git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www.ltts.com/press-release/railway-safety-with-AI-powered-TrackEi" TargetMode="External" Type="http://schemas.openxmlformats.org/officeDocument/2006/relationships/hyperlink"/><Relationship Id="rId7" Target="https://en.wikipedia.org/wiki/Track_geometry_car" TargetMode="External" Type="http://schemas.openxmlformats.org/officeDocument/2006/relationships/hyperlink"/><Relationship Id="rId8" Target="https://en.wikipedia.org/wiki/Track_IQ" TargetMode="External" Type="http://schemas.openxmlformats.org/officeDocument/2006/relationships/hyperlink"/><Relationship Id="rId9" Target="https://www.sciencedirect.com/science/article/pii/S1877050922021020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98518" y="3239310"/>
            <a:ext cx="13890965" cy="205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3"/>
              </a:lnSpc>
            </a:pPr>
            <a:r>
              <a:rPr lang="en-US" sz="180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HACK4DELHI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14921" y="2157479"/>
            <a:ext cx="2224078" cy="311039"/>
          </a:xfrm>
          <a:custGeom>
            <a:avLst/>
            <a:gdLst/>
            <a:ahLst/>
            <a:cxnLst/>
            <a:rect r="r" b="b" t="t" l="l"/>
            <a:pathLst>
              <a:path h="311039" w="2224078">
                <a:moveTo>
                  <a:pt x="0" y="0"/>
                </a:moveTo>
                <a:lnTo>
                  <a:pt x="2224078" y="0"/>
                </a:lnTo>
                <a:lnTo>
                  <a:pt x="2224078" y="311039"/>
                </a:lnTo>
                <a:lnTo>
                  <a:pt x="0" y="311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" t="0" r="-44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747043" y="685800"/>
            <a:ext cx="2108883" cy="2108159"/>
            <a:chOff x="0" y="0"/>
            <a:chExt cx="2811844" cy="28108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11780" cy="2810891"/>
            </a:xfrm>
            <a:custGeom>
              <a:avLst/>
              <a:gdLst/>
              <a:ahLst/>
              <a:cxnLst/>
              <a:rect r="r" b="b" t="t" l="l"/>
              <a:pathLst>
                <a:path h="2810891" w="2811780">
                  <a:moveTo>
                    <a:pt x="0" y="0"/>
                  </a:moveTo>
                  <a:lnTo>
                    <a:pt x="2811780" y="0"/>
                  </a:lnTo>
                  <a:lnTo>
                    <a:pt x="2811780" y="2810891"/>
                  </a:lnTo>
                  <a:lnTo>
                    <a:pt x="0" y="2810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" r="-2" b="-1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435125" y="743036"/>
            <a:ext cx="1994040" cy="1993316"/>
            <a:chOff x="0" y="0"/>
            <a:chExt cx="2658720" cy="26577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8745" cy="2657729"/>
            </a:xfrm>
            <a:custGeom>
              <a:avLst/>
              <a:gdLst/>
              <a:ahLst/>
              <a:cxnLst/>
              <a:rect r="r" b="b" t="t" l="l"/>
              <a:pathLst>
                <a:path h="2657729" w="2658745">
                  <a:moveTo>
                    <a:pt x="0" y="0"/>
                  </a:moveTo>
                  <a:lnTo>
                    <a:pt x="2658745" y="0"/>
                  </a:lnTo>
                  <a:lnTo>
                    <a:pt x="2658745" y="2657729"/>
                  </a:lnTo>
                  <a:lnTo>
                    <a:pt x="0" y="2657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" r="0" b="-1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65522" y="817921"/>
            <a:ext cx="2010242" cy="1843916"/>
            <a:chOff x="0" y="0"/>
            <a:chExt cx="2680322" cy="24585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80335" cy="2458593"/>
            </a:xfrm>
            <a:custGeom>
              <a:avLst/>
              <a:gdLst/>
              <a:ahLst/>
              <a:cxnLst/>
              <a:rect r="r" b="b" t="t" l="l"/>
              <a:pathLst>
                <a:path h="2458593" w="2680335">
                  <a:moveTo>
                    <a:pt x="0" y="0"/>
                  </a:moveTo>
                  <a:lnTo>
                    <a:pt x="2680335" y="0"/>
                  </a:lnTo>
                  <a:lnTo>
                    <a:pt x="2680335" y="2458593"/>
                  </a:lnTo>
                  <a:lnTo>
                    <a:pt x="0" y="2458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18" r="0" b="-116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650563" y="1011965"/>
            <a:ext cx="2048037" cy="1359360"/>
          </a:xfrm>
          <a:custGeom>
            <a:avLst/>
            <a:gdLst/>
            <a:ahLst/>
            <a:cxnLst/>
            <a:rect r="r" b="b" t="t" l="l"/>
            <a:pathLst>
              <a:path h="1359360" w="2048037">
                <a:moveTo>
                  <a:pt x="0" y="0"/>
                </a:moveTo>
                <a:lnTo>
                  <a:pt x="2048037" y="0"/>
                </a:lnTo>
                <a:lnTo>
                  <a:pt x="2048037" y="1359360"/>
                </a:lnTo>
                <a:lnTo>
                  <a:pt x="0" y="1359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" t="0" r="-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79397" y="1091155"/>
            <a:ext cx="1822675" cy="1298524"/>
          </a:xfrm>
          <a:custGeom>
            <a:avLst/>
            <a:gdLst/>
            <a:ahLst/>
            <a:cxnLst/>
            <a:rect r="r" b="b" t="t" l="l"/>
            <a:pathLst>
              <a:path h="1298524" w="1822675">
                <a:moveTo>
                  <a:pt x="0" y="0"/>
                </a:moveTo>
                <a:lnTo>
                  <a:pt x="1822676" y="0"/>
                </a:lnTo>
                <a:lnTo>
                  <a:pt x="1822676" y="1298525"/>
                </a:lnTo>
                <a:lnTo>
                  <a:pt x="0" y="1298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" t="0" r="-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2436" y="762476"/>
            <a:ext cx="1831324" cy="1608839"/>
          </a:xfrm>
          <a:custGeom>
            <a:avLst/>
            <a:gdLst/>
            <a:ahLst/>
            <a:cxnLst/>
            <a:rect r="r" b="b" t="t" l="l"/>
            <a:pathLst>
              <a:path h="1608839" w="1831324">
                <a:moveTo>
                  <a:pt x="0" y="0"/>
                </a:moveTo>
                <a:lnTo>
                  <a:pt x="1831324" y="0"/>
                </a:lnTo>
                <a:lnTo>
                  <a:pt x="1831324" y="1608839"/>
                </a:lnTo>
                <a:lnTo>
                  <a:pt x="0" y="16088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2" t="0" r="-81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7564" y="2311651"/>
            <a:ext cx="1671476" cy="42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144956" y="695877"/>
            <a:ext cx="2436476" cy="2089442"/>
          </a:xfrm>
          <a:custGeom>
            <a:avLst/>
            <a:gdLst/>
            <a:ahLst/>
            <a:cxnLst/>
            <a:rect r="r" b="b" t="t" l="l"/>
            <a:pathLst>
              <a:path h="2089442" w="2436476">
                <a:moveTo>
                  <a:pt x="0" y="0"/>
                </a:moveTo>
                <a:lnTo>
                  <a:pt x="2436476" y="0"/>
                </a:lnTo>
                <a:lnTo>
                  <a:pt x="2436476" y="2089443"/>
                </a:lnTo>
                <a:lnTo>
                  <a:pt x="0" y="20894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" t="0" r="-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09720" y="5404721"/>
            <a:ext cx="12868561" cy="67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Pitch Directly to the Government. Build for the Nation.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73301" y="6408160"/>
            <a:ext cx="2678039" cy="64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3099" b="true">
                <a:solidFill>
                  <a:srgbClr val="FFFFFF"/>
                </a:solidFill>
                <a:latin typeface="B612 Bold"/>
                <a:ea typeface="B612 Bold"/>
                <a:cs typeface="B612 Bold"/>
                <a:sym typeface="B612 Bold"/>
              </a:rPr>
              <a:t>Team Name 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02073" y="6405129"/>
            <a:ext cx="6892195" cy="53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3"/>
              </a:lnSpc>
            </a:pPr>
            <a:r>
              <a:rPr lang="en-US" sz="3200" b="true">
                <a:solidFill>
                  <a:srgbClr val="FFFFFF"/>
                </a:solidFill>
                <a:latin typeface="B612 Bold"/>
                <a:ea typeface="B612 Bold"/>
                <a:cs typeface="B612 Bold"/>
                <a:sym typeface="B612 Bold"/>
              </a:rPr>
              <a:t>Members name and Affiliation: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73301" y="7135759"/>
            <a:ext cx="5325299" cy="77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7"/>
              </a:lnSpc>
            </a:pPr>
            <a:r>
              <a:rPr lang="en-US" sz="3999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The Shadow Brokers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17956" y="7001013"/>
            <a:ext cx="6458175" cy="260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8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Suraj Arya</a:t>
            </a:r>
          </a:p>
          <a:p>
            <a:pPr algn="ctr">
              <a:lnSpc>
                <a:spcPts val="3917"/>
              </a:lnSpc>
            </a:pPr>
            <a:r>
              <a:rPr lang="en-US" sz="28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Tanishk Tiwa</a:t>
            </a:r>
            <a:r>
              <a:rPr lang="en-US" sz="28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ri</a:t>
            </a:r>
          </a:p>
          <a:p>
            <a:pPr algn="l">
              <a:lnSpc>
                <a:spcPts val="4197"/>
              </a:lnSpc>
            </a:pPr>
          </a:p>
          <a:p>
            <a:pPr algn="l">
              <a:lnSpc>
                <a:spcPts val="4197"/>
              </a:lnSpc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Cluster Innovation Centre</a:t>
            </a:r>
          </a:p>
          <a:p>
            <a:pPr algn="l">
              <a:lnSpc>
                <a:spcPts val="4198"/>
              </a:lnSpc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University of Delhi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17276" y="7001013"/>
            <a:ext cx="5929767" cy="152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8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Aashi Gupta</a:t>
            </a:r>
          </a:p>
          <a:p>
            <a:pPr algn="ctr">
              <a:lnSpc>
                <a:spcPts val="3917"/>
              </a:lnSpc>
            </a:pPr>
            <a:r>
              <a:rPr lang="en-US" sz="28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Mritunjay Kumar</a:t>
            </a:r>
          </a:p>
          <a:p>
            <a:pPr algn="ctr">
              <a:lnSpc>
                <a:spcPts val="391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158" y="566823"/>
            <a:ext cx="1388878" cy="1216800"/>
          </a:xfrm>
          <a:custGeom>
            <a:avLst/>
            <a:gdLst/>
            <a:ahLst/>
            <a:cxnLst/>
            <a:rect r="r" b="b" t="t" l="l"/>
            <a:pathLst>
              <a:path h="1216800" w="1388878">
                <a:moveTo>
                  <a:pt x="0" y="0"/>
                </a:moveTo>
                <a:lnTo>
                  <a:pt x="1388878" y="0"/>
                </a:lnTo>
                <a:lnTo>
                  <a:pt x="1388878" y="1216800"/>
                </a:lnTo>
                <a:lnTo>
                  <a:pt x="0" y="1216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" r="0" b="-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47482" y="636842"/>
            <a:ext cx="1510560" cy="1076763"/>
          </a:xfrm>
          <a:custGeom>
            <a:avLst/>
            <a:gdLst/>
            <a:ahLst/>
            <a:cxnLst/>
            <a:rect r="r" b="b" t="t" l="l"/>
            <a:pathLst>
              <a:path h="1076763" w="1510560">
                <a:moveTo>
                  <a:pt x="0" y="0"/>
                </a:moveTo>
                <a:lnTo>
                  <a:pt x="1510561" y="0"/>
                </a:lnTo>
                <a:lnTo>
                  <a:pt x="1510561" y="1076763"/>
                </a:lnTo>
                <a:lnTo>
                  <a:pt x="0" y="1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" r="0" b="-6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2659" y="1971735"/>
            <a:ext cx="8647231" cy="5389713"/>
          </a:xfrm>
          <a:custGeom>
            <a:avLst/>
            <a:gdLst/>
            <a:ahLst/>
            <a:cxnLst/>
            <a:rect r="r" b="b" t="t" l="l"/>
            <a:pathLst>
              <a:path h="5389713" w="8647231">
                <a:moveTo>
                  <a:pt x="0" y="0"/>
                </a:moveTo>
                <a:lnTo>
                  <a:pt x="8647231" y="0"/>
                </a:lnTo>
                <a:lnTo>
                  <a:pt x="8647231" y="5389713"/>
                </a:lnTo>
                <a:lnTo>
                  <a:pt x="0" y="53897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 l="-3979" t="-62727" r="-13307" b="-1117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17020" y="2063344"/>
            <a:ext cx="8115300" cy="1798915"/>
          </a:xfrm>
          <a:custGeom>
            <a:avLst/>
            <a:gdLst/>
            <a:ahLst/>
            <a:cxnLst/>
            <a:rect r="r" b="b" t="t" l="l"/>
            <a:pathLst>
              <a:path h="1798915" w="8115300">
                <a:moveTo>
                  <a:pt x="0" y="0"/>
                </a:moveTo>
                <a:lnTo>
                  <a:pt x="8115300" y="0"/>
                </a:lnTo>
                <a:lnTo>
                  <a:pt x="8115300" y="1798915"/>
                </a:lnTo>
                <a:lnTo>
                  <a:pt x="0" y="1798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888" b="-33709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43053" y="5509641"/>
            <a:ext cx="7546837" cy="1710081"/>
          </a:xfrm>
          <a:custGeom>
            <a:avLst/>
            <a:gdLst/>
            <a:ahLst/>
            <a:cxnLst/>
            <a:rect r="r" b="b" t="t" l="l"/>
            <a:pathLst>
              <a:path h="1710081" w="7546837">
                <a:moveTo>
                  <a:pt x="0" y="0"/>
                </a:moveTo>
                <a:lnTo>
                  <a:pt x="7546837" y="0"/>
                </a:lnTo>
                <a:lnTo>
                  <a:pt x="7546837" y="1710081"/>
                </a:lnTo>
                <a:lnTo>
                  <a:pt x="0" y="17100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6326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40082" y="709498"/>
            <a:ext cx="9807835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3799" y="1745523"/>
            <a:ext cx="1263596" cy="3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96669"/>
            <a:ext cx="7520722" cy="7597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</a:pP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Railway tracks are critical national infrastructure, yet remain physically exposed to intentional tampering such as rail cutting,</a:t>
            </a: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 bolt/fishplate removal, and track obstruction.</a:t>
            </a:r>
          </a:p>
          <a:p>
            <a:pPr algn="l">
              <a:lnSpc>
                <a:spcPts val="3194"/>
              </a:lnSpc>
            </a:pP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These incidents usually occur in remote or unmanned sections, at </a:t>
            </a:r>
            <a:r>
              <a:rPr lang="en-US" sz="2199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night or low-visibility b</a:t>
            </a:r>
            <a:r>
              <a:rPr lang="en-US" sz="2199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etween manual patrol intervals</a:t>
            </a: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194"/>
              </a:lnSpc>
            </a:pPr>
          </a:p>
          <a:p>
            <a:pPr algn="l">
              <a:lnSpc>
                <a:spcPts val="3194"/>
              </a:lnSpc>
            </a:pP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Why current systems fail:</a:t>
            </a:r>
          </a:p>
          <a:p>
            <a:pPr algn="l" marL="474979" indent="-237490" lvl="1">
              <a:lnSpc>
                <a:spcPts val="3194"/>
              </a:lnSpc>
              <a:buFont typeface="Arial"/>
              <a:buChar char="•"/>
            </a:pP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Manual patr</a:t>
            </a: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ols are infrequent and human-dependent</a:t>
            </a:r>
          </a:p>
          <a:p>
            <a:pPr algn="l" marL="474979" indent="-237490" lvl="1">
              <a:lnSpc>
                <a:spcPts val="3194"/>
              </a:lnSpc>
              <a:buFont typeface="Arial"/>
              <a:buChar char="•"/>
            </a:pP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CCTV systems are high-power, bandwidth-heavy, and weak at night</a:t>
            </a:r>
          </a:p>
          <a:p>
            <a:pPr algn="l" marL="474979" indent="-237490" lvl="1">
              <a:lnSpc>
                <a:spcPts val="3194"/>
              </a:lnSpc>
              <a:buFont typeface="Arial"/>
              <a:buChar char="•"/>
            </a:pP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Drones provide periodic, weather-dependent monitoring</a:t>
            </a:r>
          </a:p>
          <a:p>
            <a:pPr algn="l" marL="474979" indent="-237490" lvl="1">
              <a:lnSpc>
                <a:spcPts val="3194"/>
              </a:lnSpc>
              <a:buFont typeface="Arial"/>
              <a:buChar char="•"/>
            </a:pP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Track circuits detect faults, not tampering intent</a:t>
            </a:r>
          </a:p>
          <a:p>
            <a:pPr algn="l" marL="474979" indent="-237490" lvl="1">
              <a:lnSpc>
                <a:spcPts val="3194"/>
              </a:lnSpc>
              <a:buFont typeface="Arial"/>
              <a:buChar char="•"/>
            </a:pP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Single-sensor setups cause false alarms from rain, animals, or trains</a:t>
            </a:r>
          </a:p>
          <a:p>
            <a:pPr algn="l">
              <a:lnSpc>
                <a:spcPts val="3194"/>
              </a:lnSpc>
            </a:pPr>
          </a:p>
          <a:p>
            <a:pPr algn="l">
              <a:lnSpc>
                <a:spcPts val="3194"/>
              </a:lnSpc>
            </a:pPr>
            <a:r>
              <a:rPr lang="en-US" sz="219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As a result, tampering is often detected only after a derailment or near-miss, making today’s response reactive instead of preventive.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2659" y="7477792"/>
            <a:ext cx="8864021" cy="189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00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This Problem Must Be Solved</a:t>
            </a:r>
          </a:p>
          <a:p>
            <a:pPr algn="l" marL="453390" indent="-226695" lvl="1">
              <a:lnSpc>
                <a:spcPts val="3049"/>
              </a:lnSpc>
              <a:buFont typeface="Arial"/>
              <a:buChar char="•"/>
            </a:pPr>
            <a:r>
              <a:rPr lang="en-US" b="true" sz="21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Safety: </a:t>
            </a: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Prevent derailments and loss of life</a:t>
            </a:r>
          </a:p>
          <a:p>
            <a:pPr algn="l" marL="453390" indent="-226695" lvl="1">
              <a:lnSpc>
                <a:spcPts val="3049"/>
              </a:lnSpc>
              <a:buFont typeface="Arial"/>
              <a:buChar char="•"/>
            </a:pPr>
            <a:r>
              <a:rPr lang="en-US" b="true" sz="21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Security: </a:t>
            </a: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ailway t</a:t>
            </a: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racks are soft targets for sabotage</a:t>
            </a:r>
          </a:p>
          <a:p>
            <a:pPr algn="l" marL="453390" indent="-226695" lvl="1">
              <a:lnSpc>
                <a:spcPts val="3049"/>
              </a:lnSpc>
              <a:buFont typeface="Arial"/>
              <a:buChar char="•"/>
            </a:pPr>
            <a:r>
              <a:rPr lang="en-US" b="true" sz="21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E</a:t>
            </a:r>
            <a:r>
              <a:rPr lang="en-US" b="true" sz="21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conomic Impact: </a:t>
            </a: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Avoid massive service disruption &amp; repair costs</a:t>
            </a:r>
          </a:p>
          <a:p>
            <a:pPr algn="l" marL="453390" indent="-226695" lvl="1">
              <a:lnSpc>
                <a:spcPts val="3051"/>
              </a:lnSpc>
              <a:buFont typeface="Arial"/>
              <a:buChar char="•"/>
            </a:pPr>
            <a:r>
              <a:rPr lang="en-US" b="true" sz="21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Scalabilit</a:t>
            </a:r>
            <a:r>
              <a:rPr lang="en-US" b="true" sz="21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y:</a:t>
            </a: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 Thousands of kilometers cannot be manually monitored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5842" y="827218"/>
            <a:ext cx="13142881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SOLUTION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1158" y="453961"/>
            <a:ext cx="1388878" cy="1216800"/>
          </a:xfrm>
          <a:custGeom>
            <a:avLst/>
            <a:gdLst/>
            <a:ahLst/>
            <a:cxnLst/>
            <a:rect r="r" b="b" t="t" l="l"/>
            <a:pathLst>
              <a:path h="1216800" w="1388878">
                <a:moveTo>
                  <a:pt x="0" y="0"/>
                </a:moveTo>
                <a:lnTo>
                  <a:pt x="1388878" y="0"/>
                </a:lnTo>
                <a:lnTo>
                  <a:pt x="1388878" y="1216800"/>
                </a:lnTo>
                <a:lnTo>
                  <a:pt x="0" y="1216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" r="0" b="-6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47482" y="636842"/>
            <a:ext cx="1510560" cy="1076763"/>
          </a:xfrm>
          <a:custGeom>
            <a:avLst/>
            <a:gdLst/>
            <a:ahLst/>
            <a:cxnLst/>
            <a:rect r="r" b="b" t="t" l="l"/>
            <a:pathLst>
              <a:path h="1076763" w="1510560">
                <a:moveTo>
                  <a:pt x="0" y="0"/>
                </a:moveTo>
                <a:lnTo>
                  <a:pt x="1510561" y="0"/>
                </a:lnTo>
                <a:lnTo>
                  <a:pt x="1510561" y="1076763"/>
                </a:lnTo>
                <a:lnTo>
                  <a:pt x="0" y="1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" r="0" b="-61"/>
            </a:stretch>
          </a:blipFill>
        </p:spPr>
      </p:sp>
      <p:graphicFrame>
        <p:nvGraphicFramePr>
          <p:cNvPr name="Object 8" id="8"/>
          <p:cNvGraphicFramePr/>
          <p:nvPr/>
        </p:nvGraphicFramePr>
        <p:xfrm>
          <a:off x="8945932" y="2036295"/>
          <a:ext cx="3771900" cy="3771900"/>
        </p:xfrm>
        <a:graphic>
          <a:graphicData uri="http://schemas.openxmlformats.org/presentationml/2006/ole">
            <p:oleObj imgW="4521200" imgH="45212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9" id="9"/>
          <p:cNvGraphicFramePr/>
          <p:nvPr/>
        </p:nvGraphicFramePr>
        <p:xfrm>
          <a:off x="8945932" y="6885080"/>
          <a:ext cx="3771900" cy="3143250"/>
        </p:xfrm>
        <a:graphic>
          <a:graphicData uri="http://schemas.openxmlformats.org/presentationml/2006/ole">
            <p:oleObj imgW="4521200" imgH="3886200" r:id="rId11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-11163" y="1979145"/>
            <a:ext cx="8638259" cy="151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6" indent="-302262" lvl="2">
              <a:lnSpc>
                <a:spcPts val="3049"/>
              </a:lnSpc>
              <a:buFont typeface="Arial"/>
              <a:buChar char="⚬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Decentralized, AI-powered IoT system for real-time detection of intentional track tampering</a:t>
            </a:r>
          </a:p>
          <a:p>
            <a:pPr algn="l" marL="906786" indent="-302262" lvl="2">
              <a:lnSpc>
                <a:spcPts val="3049"/>
              </a:lnSpc>
              <a:buFont typeface="Arial"/>
              <a:buChar char="⚬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Detects the act of tampering, not post-damage failure</a:t>
            </a:r>
          </a:p>
          <a:p>
            <a:pPr algn="l" marL="906786" indent="-302262" lvl="2">
              <a:lnSpc>
                <a:spcPts val="3051"/>
              </a:lnSpc>
              <a:buFont typeface="Arial"/>
              <a:buChar char="⚬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Designed for remote, low-power, large-scale railway deployment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8196" y="1637338"/>
            <a:ext cx="1263596" cy="3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8768" y="3803864"/>
            <a:ext cx="7598395" cy="497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Track Sensors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(Vibration + Audio + Magnetic + Tilt)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          ↓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Edge AI (TinyML on ESP32)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• Filters trains/weather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• Detects tool signatures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          ↓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3-Stage Lock Verification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(Vibration + Audio + Magnetic)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          ↓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Secure Transmission (MQTT over LoRa / LTE)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          ↓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Central AI Validation (FastAPI)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          ↓</a:t>
            </a:r>
          </a:p>
          <a:p>
            <a:pPr algn="ctr">
              <a:lnSpc>
                <a:spcPts val="2655"/>
              </a:lnSpc>
              <a:spcBef>
                <a:spcPct val="0"/>
              </a:spcBef>
            </a:pPr>
            <a:r>
              <a:rPr lang="en-US" sz="1896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Real-Time Alert + Evidence Dashboard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2720" y="9082600"/>
            <a:ext cx="15694566" cy="49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3"/>
              </a:lnSpc>
            </a:pPr>
            <a:r>
              <a:rPr lang="en-US" sz="27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A pra</a:t>
            </a:r>
            <a:r>
              <a:rPr lang="en-US" sz="27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ctical, low-cost AI system that prevents railway sabotage instead of investigating accidents.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6764" y="836581"/>
            <a:ext cx="13142881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ARCHITECTURE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1158" y="453961"/>
            <a:ext cx="1388878" cy="1216800"/>
          </a:xfrm>
          <a:custGeom>
            <a:avLst/>
            <a:gdLst/>
            <a:ahLst/>
            <a:cxnLst/>
            <a:rect r="r" b="b" t="t" l="l"/>
            <a:pathLst>
              <a:path h="1216800" w="1388878">
                <a:moveTo>
                  <a:pt x="0" y="0"/>
                </a:moveTo>
                <a:lnTo>
                  <a:pt x="1388878" y="0"/>
                </a:lnTo>
                <a:lnTo>
                  <a:pt x="1388878" y="1216800"/>
                </a:lnTo>
                <a:lnTo>
                  <a:pt x="0" y="1216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" r="0" b="-6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47482" y="636842"/>
            <a:ext cx="1510560" cy="1076763"/>
          </a:xfrm>
          <a:custGeom>
            <a:avLst/>
            <a:gdLst/>
            <a:ahLst/>
            <a:cxnLst/>
            <a:rect r="r" b="b" t="t" l="l"/>
            <a:pathLst>
              <a:path h="1076763" w="1510560">
                <a:moveTo>
                  <a:pt x="0" y="0"/>
                </a:moveTo>
                <a:lnTo>
                  <a:pt x="1510561" y="0"/>
                </a:lnTo>
                <a:lnTo>
                  <a:pt x="1510561" y="1076763"/>
                </a:lnTo>
                <a:lnTo>
                  <a:pt x="0" y="1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" r="0" b="-6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28893" y="2083069"/>
            <a:ext cx="6104151" cy="4973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00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Publish–Subscribe Model (MQTT)</a:t>
            </a:r>
          </a:p>
          <a:p>
            <a:pPr algn="l" marL="453468" indent="-226734" lvl="1">
              <a:lnSpc>
                <a:spcPts val="3049"/>
              </a:lnSpc>
              <a:buFont typeface="Arial"/>
              <a:buChar char="•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Sensor nodes publish data to topics</a:t>
            </a:r>
          </a:p>
          <a:p>
            <a:pPr algn="l" marL="453468" indent="-226734" lvl="1">
              <a:lnSpc>
                <a:spcPts val="3049"/>
              </a:lnSpc>
              <a:buFont typeface="Arial"/>
              <a:buChar char="•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Backend</a:t>
            </a: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 subscribes to all track events</a:t>
            </a:r>
          </a:p>
          <a:p>
            <a:pPr algn="l" marL="453468" indent="-226734" lvl="1">
              <a:lnSpc>
                <a:spcPts val="3049"/>
              </a:lnSpc>
              <a:buFont typeface="Arial"/>
              <a:buChar char="•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Decoupled, scalable, fault-tolerant</a:t>
            </a:r>
          </a:p>
          <a:p>
            <a:pPr algn="l">
              <a:lnSpc>
                <a:spcPts val="3049"/>
              </a:lnSpc>
            </a:pPr>
            <a:r>
              <a:rPr lang="en-US" sz="2100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Time Accuracy</a:t>
            </a:r>
          </a:p>
          <a:p>
            <a:pPr algn="l" marL="453468" indent="-226734" lvl="1">
              <a:lnSpc>
                <a:spcPts val="3049"/>
              </a:lnSpc>
              <a:buFont typeface="Arial"/>
              <a:buChar char="•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NTP synchronization on ESP32</a:t>
            </a:r>
          </a:p>
          <a:p>
            <a:pPr algn="l" marL="453468" indent="-226734" lvl="1">
              <a:lnSpc>
                <a:spcPts val="3049"/>
              </a:lnSpc>
              <a:buFont typeface="Arial"/>
              <a:buChar char="•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Timestamps generated at event time, not upload time</a:t>
            </a:r>
          </a:p>
          <a:p>
            <a:pPr algn="l">
              <a:lnSpc>
                <a:spcPts val="3188"/>
              </a:lnSpc>
            </a:pPr>
            <a:r>
              <a:rPr lang="en-US" sz="2195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Data Integrity</a:t>
            </a:r>
          </a:p>
          <a:p>
            <a:pPr algn="l" marL="453468" indent="-226734" lvl="1">
              <a:lnSpc>
                <a:spcPts val="3049"/>
              </a:lnSpc>
              <a:buFont typeface="Arial"/>
              <a:buChar char="•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FIFO buffering during network loss</a:t>
            </a:r>
          </a:p>
          <a:p>
            <a:pPr algn="l" marL="453468" indent="-226734" lvl="1">
              <a:lnSpc>
                <a:spcPts val="3049"/>
              </a:lnSpc>
              <a:buFont typeface="Arial"/>
              <a:buChar char="•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Burst transmissi</a:t>
            </a: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on after reconnection</a:t>
            </a:r>
          </a:p>
          <a:p>
            <a:pPr algn="l" marL="453468" indent="-226734" lvl="1">
              <a:lnSpc>
                <a:spcPts val="3049"/>
              </a:lnSpc>
              <a:buFont typeface="Arial"/>
              <a:buChar char="•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QoS Level 1 ensures alert delivery</a:t>
            </a:r>
          </a:p>
          <a:p>
            <a:pPr algn="l" marL="453468" indent="-226734" lvl="1">
              <a:lnSpc>
                <a:spcPts val="3051"/>
              </a:lnSpc>
              <a:buFont typeface="Arial"/>
              <a:buChar char="•"/>
            </a:pPr>
            <a:r>
              <a:rPr lang="en-US" sz="21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Unique message IDs prevent duplicate alerts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68543">
            <a:off x="4073557" y="8894189"/>
            <a:ext cx="2723548" cy="728221"/>
          </a:xfrm>
          <a:custGeom>
            <a:avLst/>
            <a:gdLst/>
            <a:ahLst/>
            <a:cxnLst/>
            <a:rect r="r" b="b" t="t" l="l"/>
            <a:pathLst>
              <a:path h="728221" w="2723548">
                <a:moveTo>
                  <a:pt x="0" y="728222"/>
                </a:moveTo>
                <a:lnTo>
                  <a:pt x="2723548" y="728222"/>
                </a:lnTo>
                <a:lnTo>
                  <a:pt x="2723548" y="0"/>
                </a:lnTo>
                <a:lnTo>
                  <a:pt x="0" y="0"/>
                </a:lnTo>
                <a:lnTo>
                  <a:pt x="0" y="72822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102672"/>
            <a:ext cx="5447096" cy="673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1. Edge Layer (</a:t>
            </a: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On-Track Node)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(ESP32 + Sensors)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Sensors collect: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Vibration + Audio + Magnetic + Track Tilt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FFT + TinyML classify: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Normal activity (train, weather)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Abnormal activity (tampering)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Only suspicious events move forward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↓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2. Messaging &amp; Communication Layer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MQTT Publish (QoS-1)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Topic: railway/track_id/data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Reliable delivery using: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QoS Level 1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Local FIFO buffering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Burst transmission after reconnection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↓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72426" y="7456207"/>
            <a:ext cx="6597135" cy="145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741" indent="-216871" lvl="1">
              <a:lnSpc>
                <a:spcPts val="2917"/>
              </a:lnSpc>
              <a:buFont typeface="Arial"/>
              <a:buChar char="•"/>
            </a:pPr>
            <a:r>
              <a:rPr lang="en-US" b="true" sz="200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Edge-first AI → </a:t>
            </a:r>
            <a:r>
              <a:rPr lang="en-US" sz="2008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low latency, low bandwidth</a:t>
            </a:r>
          </a:p>
          <a:p>
            <a:pPr algn="l" marL="433741" indent="-216871" lvl="1">
              <a:lnSpc>
                <a:spcPts val="2917"/>
              </a:lnSpc>
              <a:buFont typeface="Arial"/>
              <a:buChar char="•"/>
            </a:pPr>
            <a:r>
              <a:rPr lang="en-US" b="true" sz="200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MQTT</a:t>
            </a:r>
            <a:r>
              <a:rPr lang="en-US" b="true" sz="200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 + buffering → </a:t>
            </a:r>
            <a:r>
              <a:rPr lang="en-US" sz="2008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works in remote rail sections</a:t>
            </a:r>
          </a:p>
          <a:p>
            <a:pPr algn="l" marL="433741" indent="-216871" lvl="1">
              <a:lnSpc>
                <a:spcPts val="2917"/>
              </a:lnSpc>
              <a:buFont typeface="Arial"/>
              <a:buChar char="•"/>
            </a:pPr>
            <a:r>
              <a:rPr lang="en-US" b="true" sz="200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Time-series DB → </a:t>
            </a:r>
            <a:r>
              <a:rPr lang="en-US" sz="2008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accurate forensic analysis</a:t>
            </a:r>
          </a:p>
          <a:p>
            <a:pPr algn="l" marL="433741" indent="-216871" lvl="1">
              <a:lnSpc>
                <a:spcPts val="2918"/>
              </a:lnSpc>
              <a:buFont typeface="Arial"/>
              <a:buChar char="•"/>
            </a:pPr>
            <a:r>
              <a:rPr lang="en-US" b="true" sz="2008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WebSocket alerts → </a:t>
            </a:r>
            <a:r>
              <a:rPr lang="en-US" sz="2008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instant operational response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82704" y="1273222"/>
            <a:ext cx="5329557" cy="864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9"/>
              </a:lnSpc>
            </a:pPr>
          </a:p>
          <a:p>
            <a:pPr algn="l">
              <a:lnSpc>
                <a:spcPts val="2739"/>
              </a:lnSpc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</a:t>
            </a: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 Cloud &amp; Processing Layer</a:t>
            </a:r>
          </a:p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MQ</a:t>
            </a: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TT Broker receives events</a:t>
            </a:r>
          </a:p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(Mosquitto / HiveMQ)</a:t>
            </a:r>
          </a:p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↓</a:t>
            </a:r>
          </a:p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Backend API</a:t>
            </a:r>
          </a:p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(Python FastAPI)</a:t>
            </a:r>
          </a:p>
          <a:p>
            <a:pPr algn="l" marL="422483" indent="-211242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Perf</a:t>
            </a: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orms multi-sensor AI fusion</a:t>
            </a:r>
          </a:p>
          <a:p>
            <a:pPr algn="l" marL="422483" indent="-211242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Validates tampering confidence</a:t>
            </a:r>
          </a:p>
          <a:p>
            <a:pPr algn="l" marL="422483" indent="-211242" lvl="1">
              <a:lnSpc>
                <a:spcPts val="2739"/>
              </a:lnSpc>
              <a:spcBef>
                <a:spcPct val="0"/>
              </a:spcBef>
              <a:buFont typeface="Arial"/>
              <a:buChar char="•"/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Ge</a:t>
            </a: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nerates structured alerts</a:t>
            </a:r>
          </a:p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↓</a:t>
            </a:r>
          </a:p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storage:</a:t>
            </a:r>
          </a:p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InfluxDB (sensor data)</a:t>
            </a:r>
          </a:p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• PostgreSQL (alerts)</a:t>
            </a:r>
          </a:p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↓</a:t>
            </a:r>
          </a:p>
          <a:p>
            <a:pPr algn="l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</a:t>
            </a: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. Control Room Layer</a:t>
            </a:r>
          </a:p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React.js dashboard</a:t>
            </a:r>
          </a:p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WebSocket-based live alerts</a:t>
            </a:r>
          </a:p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(React.js + WebSockets)</a:t>
            </a:r>
          </a:p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Displays:</a:t>
            </a:r>
          </a:p>
          <a:p>
            <a:pPr algn="l" marL="422483" indent="-211242" lvl="1">
              <a:lnSpc>
                <a:spcPts val="2739"/>
              </a:lnSpc>
              <a:spcBef>
                <a:spcPct val="0"/>
              </a:spcBef>
              <a:buFont typeface="Arial"/>
              <a:buChar char="•"/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Alert location</a:t>
            </a:r>
          </a:p>
          <a:p>
            <a:pPr algn="l" marL="422483" indent="-211242" lvl="1">
              <a:lnSpc>
                <a:spcPts val="2739"/>
              </a:lnSpc>
              <a:spcBef>
                <a:spcPct val="0"/>
              </a:spcBef>
              <a:buFont typeface="Arial"/>
              <a:buChar char="•"/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Severity</a:t>
            </a:r>
          </a:p>
          <a:p>
            <a:pPr algn="l" marL="422483" indent="-211242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Sens</a:t>
            </a: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or evidence</a:t>
            </a:r>
          </a:p>
          <a:p>
            <a:pPr algn="l" marL="422483" indent="-211242" lvl="1">
              <a:lnSpc>
                <a:spcPts val="2739"/>
              </a:lnSpc>
              <a:spcBef>
                <a:spcPct val="0"/>
              </a:spcBef>
              <a:buFont typeface="Arial"/>
              <a:buChar char="•"/>
            </a:pPr>
            <a:r>
              <a:rPr lang="en-US" sz="195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Timeline of events</a:t>
            </a:r>
          </a:p>
          <a:p>
            <a:pPr algn="ctr">
              <a:lnSpc>
                <a:spcPts val="273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-4123659">
            <a:off x="11189185" y="2852279"/>
            <a:ext cx="2723548" cy="728221"/>
          </a:xfrm>
          <a:custGeom>
            <a:avLst/>
            <a:gdLst/>
            <a:ahLst/>
            <a:cxnLst/>
            <a:rect r="r" b="b" t="t" l="l"/>
            <a:pathLst>
              <a:path h="728221" w="2723548">
                <a:moveTo>
                  <a:pt x="0" y="0"/>
                </a:moveTo>
                <a:lnTo>
                  <a:pt x="2723547" y="0"/>
                </a:lnTo>
                <a:lnTo>
                  <a:pt x="2723547" y="728221"/>
                </a:lnTo>
                <a:lnTo>
                  <a:pt x="0" y="7282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-4832950">
            <a:off x="10938602" y="8011852"/>
            <a:ext cx="2723548" cy="728221"/>
          </a:xfrm>
          <a:custGeom>
            <a:avLst/>
            <a:gdLst/>
            <a:ahLst/>
            <a:cxnLst/>
            <a:rect r="r" b="b" t="t" l="l"/>
            <a:pathLst>
              <a:path h="728221" w="2723548">
                <a:moveTo>
                  <a:pt x="0" y="728221"/>
                </a:moveTo>
                <a:lnTo>
                  <a:pt x="2723548" y="728221"/>
                </a:lnTo>
                <a:lnTo>
                  <a:pt x="2723548" y="0"/>
                </a:lnTo>
                <a:lnTo>
                  <a:pt x="0" y="0"/>
                </a:lnTo>
                <a:lnTo>
                  <a:pt x="0" y="72822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6322453">
            <a:off x="11926037" y="5712700"/>
            <a:ext cx="1214014" cy="364204"/>
          </a:xfrm>
          <a:custGeom>
            <a:avLst/>
            <a:gdLst/>
            <a:ahLst/>
            <a:cxnLst/>
            <a:rect r="r" b="b" t="t" l="l"/>
            <a:pathLst>
              <a:path h="364204" w="1214014">
                <a:moveTo>
                  <a:pt x="0" y="0"/>
                </a:moveTo>
                <a:lnTo>
                  <a:pt x="1214014" y="0"/>
                </a:lnTo>
                <a:lnTo>
                  <a:pt x="1214014" y="364204"/>
                </a:lnTo>
                <a:lnTo>
                  <a:pt x="0" y="364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08196" y="1637338"/>
            <a:ext cx="1263596" cy="3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15287">
            <a:off x="7411605" y="9186421"/>
            <a:ext cx="1338799" cy="401640"/>
          </a:xfrm>
          <a:custGeom>
            <a:avLst/>
            <a:gdLst/>
            <a:ahLst/>
            <a:cxnLst/>
            <a:rect r="r" b="b" t="t" l="l"/>
            <a:pathLst>
              <a:path h="401640" w="1338799">
                <a:moveTo>
                  <a:pt x="0" y="0"/>
                </a:moveTo>
                <a:lnTo>
                  <a:pt x="1338799" y="0"/>
                </a:lnTo>
                <a:lnTo>
                  <a:pt x="1338799" y="401640"/>
                </a:lnTo>
                <a:lnTo>
                  <a:pt x="0" y="401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2383">
            <a:off x="9357915" y="9247849"/>
            <a:ext cx="1338799" cy="401640"/>
          </a:xfrm>
          <a:custGeom>
            <a:avLst/>
            <a:gdLst/>
            <a:ahLst/>
            <a:cxnLst/>
            <a:rect r="r" b="b" t="t" l="l"/>
            <a:pathLst>
              <a:path h="401640" w="1338799">
                <a:moveTo>
                  <a:pt x="0" y="0"/>
                </a:moveTo>
                <a:lnTo>
                  <a:pt x="1338799" y="0"/>
                </a:lnTo>
                <a:lnTo>
                  <a:pt x="1338799" y="401639"/>
                </a:lnTo>
                <a:lnTo>
                  <a:pt x="0" y="401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158" y="453961"/>
            <a:ext cx="1388878" cy="1216800"/>
          </a:xfrm>
          <a:custGeom>
            <a:avLst/>
            <a:gdLst/>
            <a:ahLst/>
            <a:cxnLst/>
            <a:rect r="r" b="b" t="t" l="l"/>
            <a:pathLst>
              <a:path h="1216800" w="1388878">
                <a:moveTo>
                  <a:pt x="0" y="0"/>
                </a:moveTo>
                <a:lnTo>
                  <a:pt x="1388878" y="0"/>
                </a:lnTo>
                <a:lnTo>
                  <a:pt x="1388878" y="1216800"/>
                </a:lnTo>
                <a:lnTo>
                  <a:pt x="0" y="1216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" r="0" b="-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47482" y="636842"/>
            <a:ext cx="1510560" cy="1076763"/>
          </a:xfrm>
          <a:custGeom>
            <a:avLst/>
            <a:gdLst/>
            <a:ahLst/>
            <a:cxnLst/>
            <a:rect r="r" b="b" t="t" l="l"/>
            <a:pathLst>
              <a:path h="1076763" w="1510560">
                <a:moveTo>
                  <a:pt x="0" y="0"/>
                </a:moveTo>
                <a:lnTo>
                  <a:pt x="1510561" y="0"/>
                </a:lnTo>
                <a:lnTo>
                  <a:pt x="1510561" y="1076763"/>
                </a:lnTo>
                <a:lnTo>
                  <a:pt x="0" y="1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" r="0" b="-61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1028700" y="2665138"/>
          <a:ext cx="5657850" cy="3771900"/>
        </p:xfrm>
        <a:graphic>
          <a:graphicData uri="http://schemas.openxmlformats.org/presentationml/2006/ole">
            <p:oleObj imgW="6781800" imgH="49022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8" id="8"/>
          <p:cNvGraphicFramePr/>
          <p:nvPr/>
        </p:nvGraphicFramePr>
        <p:xfrm>
          <a:off x="9933484" y="2647364"/>
          <a:ext cx="5657850" cy="3771900"/>
        </p:xfrm>
        <a:graphic>
          <a:graphicData uri="http://schemas.openxmlformats.org/presentationml/2006/ole">
            <p:oleObj imgW="6781800" imgH="4902200" r:id="rId11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9" id="9"/>
          <p:cNvGraphicFramePr/>
          <p:nvPr/>
        </p:nvGraphicFramePr>
        <p:xfrm>
          <a:off x="1028700" y="7489834"/>
          <a:ext cx="5657850" cy="1885950"/>
        </p:xfrm>
        <a:graphic>
          <a:graphicData uri="http://schemas.openxmlformats.org/presentationml/2006/ole">
            <p:oleObj imgW="6781800" imgH="3009900" r:id="rId1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4649364" y="674580"/>
            <a:ext cx="9057680" cy="108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1"/>
              </a:lnSpc>
            </a:pPr>
            <a:r>
              <a:rPr lang="en-US" sz="7399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TECHNOLOGY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8196" y="1637338"/>
            <a:ext cx="1263596" cy="3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82395"/>
            <a:ext cx="4087044" cy="398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Edge &amp;</a:t>
            </a: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Sensing Technologies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849939"/>
            <a:ext cx="3013025" cy="398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</a:t>
            </a: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sualization &amp; Alerts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58366" y="2082395"/>
            <a:ext cx="5789116" cy="398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</a:t>
            </a: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unication &amp; Backend Technologies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33484" y="7880359"/>
            <a:ext cx="7236135" cy="123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tech stack is optimized for low power, real-time dete</a:t>
            </a: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ction, scalability, and deployment in remote railway environments.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6764" y="684305"/>
            <a:ext cx="13142881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FEATURE/USP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1158" y="453961"/>
            <a:ext cx="1388878" cy="1216800"/>
          </a:xfrm>
          <a:custGeom>
            <a:avLst/>
            <a:gdLst/>
            <a:ahLst/>
            <a:cxnLst/>
            <a:rect r="r" b="b" t="t" l="l"/>
            <a:pathLst>
              <a:path h="1216800" w="1388878">
                <a:moveTo>
                  <a:pt x="0" y="0"/>
                </a:moveTo>
                <a:lnTo>
                  <a:pt x="1388878" y="0"/>
                </a:lnTo>
                <a:lnTo>
                  <a:pt x="1388878" y="1216800"/>
                </a:lnTo>
                <a:lnTo>
                  <a:pt x="0" y="1216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" r="0" b="-6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47482" y="636842"/>
            <a:ext cx="1510560" cy="1076763"/>
          </a:xfrm>
          <a:custGeom>
            <a:avLst/>
            <a:gdLst/>
            <a:ahLst/>
            <a:cxnLst/>
            <a:rect r="r" b="b" t="t" l="l"/>
            <a:pathLst>
              <a:path h="1076763" w="1510560">
                <a:moveTo>
                  <a:pt x="0" y="0"/>
                </a:moveTo>
                <a:lnTo>
                  <a:pt x="1510561" y="0"/>
                </a:lnTo>
                <a:lnTo>
                  <a:pt x="1510561" y="1076763"/>
                </a:lnTo>
                <a:lnTo>
                  <a:pt x="0" y="1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" r="0" b="-61"/>
            </a:stretch>
          </a:blipFill>
        </p:spPr>
      </p:sp>
      <p:graphicFrame>
        <p:nvGraphicFramePr>
          <p:cNvPr name="Object 8" id="8"/>
          <p:cNvGraphicFramePr/>
          <p:nvPr/>
        </p:nvGraphicFramePr>
        <p:xfrm>
          <a:off x="9178204" y="2247814"/>
          <a:ext cx="5657850" cy="3771900"/>
        </p:xfrm>
        <a:graphic>
          <a:graphicData uri="http://schemas.openxmlformats.org/presentationml/2006/ole">
            <p:oleObj imgW="6781800" imgH="49022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810720" y="2181139"/>
            <a:ext cx="8281440" cy="737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2201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The "False Alarm" Solution </a:t>
            </a:r>
          </a:p>
          <a:p>
            <a:pPr algn="l" marL="475307" indent="-237654" lvl="1">
              <a:lnSpc>
                <a:spcPts val="3196"/>
              </a:lnSpc>
              <a:buFont typeface="Arial"/>
              <a:buChar char="•"/>
            </a:pPr>
            <a:r>
              <a:rPr lang="en-US" sz="2201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Doesn’t rely on single sensor</a:t>
            </a:r>
          </a:p>
          <a:p>
            <a:pPr algn="l" marL="475307" indent="-237654" lvl="1">
              <a:lnSpc>
                <a:spcPts val="3196"/>
              </a:lnSpc>
              <a:buFont typeface="Arial"/>
              <a:buChar char="•"/>
            </a:pPr>
            <a:r>
              <a:rPr lang="en-US" sz="2201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Alert is generated if all sensors agree</a:t>
            </a:r>
          </a:p>
          <a:p>
            <a:pPr algn="l">
              <a:lnSpc>
                <a:spcPts val="3196"/>
              </a:lnSpc>
            </a:pPr>
          </a:p>
          <a:p>
            <a:pPr algn="l">
              <a:lnSpc>
                <a:spcPts val="3063"/>
              </a:lnSpc>
            </a:pPr>
            <a:r>
              <a:rPr lang="en-US" sz="2109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Actionable Intelligence</a:t>
            </a:r>
          </a:p>
          <a:p>
            <a:pPr algn="l" marL="455504" indent="-227752" lvl="1">
              <a:lnSpc>
                <a:spcPts val="3063"/>
              </a:lnSpc>
              <a:buFont typeface="Arial"/>
              <a:buChar char="•"/>
            </a:pPr>
            <a:r>
              <a:rPr lang="en-US" sz="210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Existing dashboards show blinking red dot on map</a:t>
            </a:r>
          </a:p>
          <a:p>
            <a:pPr algn="l" marL="455504" indent="-227752" lvl="1">
              <a:lnSpc>
                <a:spcPts val="3063"/>
              </a:lnSpc>
              <a:buFont typeface="Arial"/>
              <a:buChar char="•"/>
            </a:pPr>
            <a:r>
              <a:rPr lang="en-US" sz="210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Our dashboard delivers proof, not just problems</a:t>
            </a:r>
          </a:p>
          <a:p>
            <a:pPr algn="l">
              <a:lnSpc>
                <a:spcPts val="3063"/>
              </a:lnSpc>
            </a:pPr>
          </a:p>
          <a:p>
            <a:pPr algn="l">
              <a:lnSpc>
                <a:spcPts val="3063"/>
              </a:lnSpc>
            </a:pPr>
            <a:r>
              <a:rPr lang="en-US" sz="2109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The "Sleepy Sentinel" Power Architecture</a:t>
            </a:r>
          </a:p>
          <a:p>
            <a:pPr algn="l" marL="455504" indent="-227752" lvl="1">
              <a:lnSpc>
                <a:spcPts val="3063"/>
              </a:lnSpc>
              <a:buFont typeface="Arial"/>
              <a:buChar char="•"/>
            </a:pPr>
            <a:r>
              <a:rPr lang="en-US" sz="210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CCTV requires massive power and expensive cables.</a:t>
            </a:r>
          </a:p>
          <a:p>
            <a:pPr algn="l" marL="455504" indent="-227752" lvl="1">
              <a:lnSpc>
                <a:spcPts val="3063"/>
              </a:lnSpc>
              <a:buFont typeface="Arial"/>
              <a:buChar char="•"/>
            </a:pPr>
            <a:r>
              <a:rPr lang="en-US" sz="210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Our high-power sensors wake up for 10 seconds, when the low-power vibration sensors detect anomaly.</a:t>
            </a:r>
          </a:p>
          <a:p>
            <a:pPr algn="l">
              <a:lnSpc>
                <a:spcPts val="3063"/>
              </a:lnSpc>
            </a:pPr>
          </a:p>
          <a:p>
            <a:pPr algn="l">
              <a:lnSpc>
                <a:spcPts val="3063"/>
              </a:lnSpc>
            </a:pPr>
            <a:r>
              <a:rPr lang="en-US" sz="2109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Tamper-Proof" Security</a:t>
            </a:r>
          </a:p>
          <a:p>
            <a:pPr algn="l" marL="455504" indent="-227752" lvl="1">
              <a:lnSpc>
                <a:spcPts val="3063"/>
              </a:lnSpc>
              <a:buFont typeface="Arial"/>
              <a:buChar char="•"/>
            </a:pPr>
            <a:r>
              <a:rPr lang="en-US" sz="210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Criminals cut the wires of security systems.</a:t>
            </a:r>
          </a:p>
          <a:p>
            <a:pPr algn="l" marL="455504" indent="-227752" lvl="1">
              <a:lnSpc>
                <a:spcPts val="3063"/>
              </a:lnSpc>
              <a:buFont typeface="Arial"/>
              <a:buChar char="•"/>
            </a:pPr>
            <a:r>
              <a:rPr lang="en-US" sz="210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Even if the device is destroyed, the circuit sends a final distress signal.</a:t>
            </a:r>
          </a:p>
          <a:p>
            <a:pPr algn="l" marL="455504" indent="-227752" lvl="1">
              <a:lnSpc>
                <a:spcPts val="3065"/>
              </a:lnSpc>
              <a:buFont typeface="Arial"/>
              <a:buChar char="•"/>
            </a:pPr>
            <a:r>
              <a:rPr lang="en-US" sz="2109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Magnetic sensor detects if the track components(bolts / fishplates) are removed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8196" y="1637338"/>
            <a:ext cx="1263596" cy="3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40536" y="7134144"/>
            <a:ext cx="8215243" cy="223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031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Cost-to-Coverage Ratio</a:t>
            </a:r>
            <a:r>
              <a:rPr lang="en-US" sz="2031" b="true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 marL="438616" indent="-219308" lvl="1">
              <a:lnSpc>
                <a:spcPts val="2949"/>
              </a:lnSpc>
              <a:buFont typeface="Arial"/>
              <a:buChar char="•"/>
            </a:pPr>
            <a:r>
              <a:rPr lang="en-US" sz="2031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Fiber optic sensing (DAS) costs millions per kilometer, while patrolmen are expensive and slow.</a:t>
            </a:r>
          </a:p>
          <a:p>
            <a:pPr algn="l" marL="438616" indent="-219308" lvl="1">
              <a:lnSpc>
                <a:spcPts val="2949"/>
              </a:lnSpc>
              <a:buFont typeface="Arial"/>
              <a:buChar char="•"/>
            </a:pPr>
            <a:r>
              <a:rPr lang="en-US" sz="2031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Using mass-produced MEMS sensors, per-node cost of ~₹5,200 ($60) achieved.</a:t>
            </a:r>
          </a:p>
          <a:p>
            <a:pPr algn="l">
              <a:lnSpc>
                <a:spcPts val="3082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6764" y="655501"/>
            <a:ext cx="13142881" cy="8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2"/>
              </a:lnSpc>
            </a:pPr>
            <a:r>
              <a:rPr lang="en-US" sz="74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REFERENCES/LINKS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881" y="2470271"/>
            <a:ext cx="16229162" cy="544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164" indent="-209055" lvl="2">
              <a:lnSpc>
                <a:spcPts val="3920"/>
              </a:lnSpc>
              <a:buFont typeface="Arial"/>
              <a:buChar char="⚬"/>
            </a:pPr>
            <a:r>
              <a:rPr lang="en-US" b="true" sz="2700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6" tooltip="https://www.ltts.com/press-release/railway-safety-with-AI-powered-TrackEi"/>
              </a:rPr>
              <a:t>AI-powered TrackEi™ (L&amp;T Technology Services)</a:t>
            </a: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: </a:t>
            </a:r>
            <a:r>
              <a:rPr lang="en-US" sz="27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High-speed, AI-enabled rail inspection using cameras and laser profiling for real-time defect detection and maintenance planning.</a:t>
            </a:r>
          </a:p>
          <a:p>
            <a:pPr algn="l" marL="627164" indent="-209055" lvl="2">
              <a:lnSpc>
                <a:spcPts val="3920"/>
              </a:lnSpc>
              <a:buFont typeface="Arial"/>
              <a:buChar char="⚬"/>
            </a:pPr>
            <a:r>
              <a:rPr lang="en-US" b="true" sz="2700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7" tooltip="https://en.wikipedia.org/wiki/Track_geometry_car"/>
              </a:rPr>
              <a:t>Track Geometry Cars</a:t>
            </a: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: </a:t>
            </a:r>
            <a:r>
              <a:rPr lang="en-US" sz="27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Sensor-equipped inspection vehicles widely used for automated track measurement (alignment, twist, gauge) without disrupting operations.</a:t>
            </a:r>
          </a:p>
          <a:p>
            <a:pPr algn="l" marL="627164" indent="-209055" lvl="2">
              <a:lnSpc>
                <a:spcPts val="3920"/>
              </a:lnSpc>
              <a:buFont typeface="Arial"/>
              <a:buChar char="⚬"/>
            </a:pPr>
            <a:r>
              <a:rPr lang="en-US" b="true" sz="2700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8" tooltip="https://en.wikipedia.org/wiki/Track_IQ"/>
              </a:rPr>
              <a:t>Track IQ (Wabtec)</a:t>
            </a: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Multi-sensor systems (acoustic &amp; condition monitors) deployed globally to detect wheel/track faults, showing industry adoption of sensing-based safety.</a:t>
            </a:r>
          </a:p>
          <a:p>
            <a:pPr algn="l" marL="627164" indent="-209055" lvl="2">
              <a:lnSpc>
                <a:spcPts val="3920"/>
              </a:lnSpc>
              <a:buFont typeface="Arial"/>
              <a:buChar char="⚬"/>
            </a:pPr>
            <a:r>
              <a:rPr lang="en-US" b="true" sz="2700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9" tooltip="https://www.sciencedirect.com/science/article/pii/S1877050922021020"/>
              </a:rPr>
              <a:t>Academic sensor+ML works</a:t>
            </a:r>
            <a:r>
              <a:rPr lang="en-US" b="true" sz="2700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</a:rPr>
              <a:t>: </a:t>
            </a:r>
            <a:r>
              <a:rPr lang="en-US" sz="27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Machine learning applied for obstacle &amp; crack detection on tracks using camera and IoT sensor data.</a:t>
            </a:r>
          </a:p>
          <a:p>
            <a:pPr algn="l" marL="627435" indent="-209145" lvl="2">
              <a:lnSpc>
                <a:spcPts val="3923"/>
              </a:lnSpc>
              <a:buFont typeface="Arial"/>
              <a:buChar char="⚬"/>
            </a:pPr>
            <a:r>
              <a:rPr lang="en-US" b="true" sz="2700" u="sng">
                <a:solidFill>
                  <a:srgbClr val="EFEFF0"/>
                </a:solidFill>
                <a:latin typeface="Arimo Bold"/>
                <a:ea typeface="Arimo Bold"/>
                <a:cs typeface="Arimo Bold"/>
                <a:sym typeface="Arimo Bold"/>
                <a:hlinkClick r:id="rId10" tooltip="https://download.ssrn.com/24/05/28/ssrn_id4846369_code3635775.pdf?response-content-disposition=inline&amp;X-Amz-Security-Token=IQoJb3JpZ2luX2VjEGUaCXVzLWVhc3QtMSJGMEQCIBkuGtZg8kA%2BfBuWCcV1lQsSyO3kUYDx%2BDQ0ICUeAq%2FaAiBV%2FGdsRIHo%2Bx%2FRNqQh%2FmOGDgSpSaJmVKhqLqi6LaWGfCq8BQguEAQaDDMwODQ3NTMwMTI1NyIMVmKbAl9HrduIM0KKKpkFautfugQFfsGhPvrGOHZosJ1MdO0bVfbllJ2c6bg%2F7K1Jejw33fyC8pko%2Fcb9GHSaC0UtDk%2FIx0yNEO401eVECQDV33rR5vyfdjzJPYwR76Y%2B0mYFauj6CZ5wbJgXBzsmU6LIDc6arSlmZ0MuuDKpNBhqP21dGA%2FhSqYWAwJSdAbfuboaXzi9LqVeri8zzneWHXij6YXrggjU9ezdHWAQveeer3YHASa2lOXXeQuT4ElhHmnzLGJ49J8wv7bYaiXadXgvBA%2BC4yw6QNko9NB%2Ftftv%2BH1VenMIK9G%2Bv6twDjuJ4KPVBdVa6PCCmdpj7nfk0u8zEX10HlP1XST%2FZG3gZXWGB%2BNhFqorMBYIWAVdgnfFP%2BnDzAYq0bMqLBOy3ioLeE178JmelEY%2FYooHwLfjfNVGyu22%2FSgAFehyoKByx%2Fc8fTUIMPKxH%2FejNDzXq4Qjlo8GIrr51n5iV1awK46dKgE29T46fqcbotFnUpe2K7hTOFdlMzZ1aEOktV6wi3yicnTDhXoug39ePIO%2FISmXTZkUoCurHixG3nXEXOS2aYoBjnGU%2F4r%2FRm4barQfaqcfUzj2lEhVyVKZ0leNjMrFO%2FntQrypYDFmeQGgW%2F2Zm%2FoTcpH31eyuvz15Lr2QnzjQ%2FNuSuPTvIjY1eUsz06ZLtWNbFbFwrPP202BTRJuufPyddt5Jc1Deadj7Wty%2BRjQCYOnZ1%2FGvt6G1kH3hqnic9ieQr55S3%2BKkQuBwc449IECeFG9K5H%2F8mVaY9rqLOXK2qKOG1gZjNeyeNRgr0i6VrFGFfVyorAGvPPupSlkI%2BVaYzpTAQwvKp8ZM40WmAjEdBJm9cZpP1TCWO3YzhHNnX4wcUZMmvawc2ovpEMwFgTq7%2BcXJ%2FRUrjSowrsrpygY6sgGFjdFDd%2B%2BwyeJdhRAZeCbWXUHrnxCBAoqD%2Bb88g6%2FBcnKjQ14%2BvAAeezxms31HmNB9gYMbT%2FiBSMvlXFqtog35mhHoUNCkhXv%2F%2BJmF%2FjdSTKNHnc1I7UUB4KWOL5j%2Bw0Qg2e04jqEfRKNJA9%2BP1Ei9%2BHckZB%2Fvn0CFpuJQqQUy%2Brah5imOXLRRZKUHy%2FSSau703g5qDSlRJGhK%2Fa%2FOu9q%2FWZGvG8MtE%2FoaHVYA65H%2BT%2B8M&amp;X-Amz-Algorithm=AWS4-HMAC-SHA256&amp;X-Amz-Date=20260104T135341Z&amp;X-Amz-SignedHeaders=host&amp;X-Amz-Expires=300&amp;X-Amz-Credential=ASIAUPUUPRWE4HL5RC4H%2F20260104%2Fus-east-1%2Fs3%2Faws4_request&amp;X-Amz-Signature=7ecc9114ec0a2b041d95dc18453db43c9fd5b998b5af0701b5c95b460ef77203&amp;abstractId=4846369"/>
              </a:rPr>
              <a:t>IoT-Enabled Railway Track Crack Detection System</a:t>
            </a:r>
            <a:r>
              <a:rPr lang="en-US" sz="2700">
                <a:solidFill>
                  <a:srgbClr val="EFEFF0"/>
                </a:solidFill>
                <a:latin typeface="Arimo"/>
                <a:ea typeface="Arimo"/>
                <a:cs typeface="Arimo"/>
                <a:sym typeface="Arimo"/>
              </a:rPr>
              <a:t>: Presented at the International Conference on Innovative Computing &amp; Communication, this research integrates IoT sensors along the track to detect cracks and anomalies in real time.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31158" y="453961"/>
            <a:ext cx="1388878" cy="1216800"/>
          </a:xfrm>
          <a:custGeom>
            <a:avLst/>
            <a:gdLst/>
            <a:ahLst/>
            <a:cxnLst/>
            <a:rect r="r" b="b" t="t" l="l"/>
            <a:pathLst>
              <a:path h="1216800" w="1388878">
                <a:moveTo>
                  <a:pt x="0" y="0"/>
                </a:moveTo>
                <a:lnTo>
                  <a:pt x="1388878" y="0"/>
                </a:lnTo>
                <a:lnTo>
                  <a:pt x="1388878" y="1216800"/>
                </a:lnTo>
                <a:lnTo>
                  <a:pt x="0" y="1216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62" r="0" b="-6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8196" y="1637338"/>
            <a:ext cx="1263596" cy="31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5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47482" y="636842"/>
            <a:ext cx="1510560" cy="1076763"/>
          </a:xfrm>
          <a:custGeom>
            <a:avLst/>
            <a:gdLst/>
            <a:ahLst/>
            <a:cxnLst/>
            <a:rect r="r" b="b" t="t" l="l"/>
            <a:pathLst>
              <a:path h="1076763" w="1510560">
                <a:moveTo>
                  <a:pt x="0" y="0"/>
                </a:moveTo>
                <a:lnTo>
                  <a:pt x="1510561" y="0"/>
                </a:lnTo>
                <a:lnTo>
                  <a:pt x="1510561" y="1076763"/>
                </a:lnTo>
                <a:lnTo>
                  <a:pt x="0" y="10767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61" r="0" b="-6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460645"/>
            <a:ext cx="15077832" cy="39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9"/>
              </a:lnSpc>
              <a:spcBef>
                <a:spcPct val="0"/>
              </a:spcBef>
            </a:pPr>
            <a:r>
              <a:rPr lang="en-US" b="true" sz="2297" u="sng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  <a:hlinkClick r:id="rId13" tooltip="https://github.com/thesurajarya/hack4delhi.git"/>
              </a:rPr>
              <a:t>Github: https://github.com/thesurajarya/hack4delhi.git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0238"/>
          </a:xfrm>
          <a:custGeom>
            <a:avLst/>
            <a:gdLst/>
            <a:ahLst/>
            <a:cxnLst/>
            <a:rect r="r" b="b" t="t" l="l"/>
            <a:pathLst>
              <a:path h="10290238" w="18288000">
                <a:moveTo>
                  <a:pt x="0" y="0"/>
                </a:moveTo>
                <a:lnTo>
                  <a:pt x="18288000" y="0"/>
                </a:lnTo>
                <a:lnTo>
                  <a:pt x="18288000" y="10290238"/>
                </a:lnTo>
                <a:lnTo>
                  <a:pt x="0" y="102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163" y="7961405"/>
            <a:ext cx="18201599" cy="2822400"/>
          </a:xfrm>
          <a:custGeom>
            <a:avLst/>
            <a:gdLst/>
            <a:ahLst/>
            <a:cxnLst/>
            <a:rect r="r" b="b" t="t" l="l"/>
            <a:pathLst>
              <a:path h="2822400" w="18201599">
                <a:moveTo>
                  <a:pt x="0" y="0"/>
                </a:moveTo>
                <a:lnTo>
                  <a:pt x="18201598" y="0"/>
                </a:lnTo>
                <a:lnTo>
                  <a:pt x="18201598" y="2822400"/>
                </a:lnTo>
                <a:lnTo>
                  <a:pt x="0" y="282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640" y="339840"/>
            <a:ext cx="17429040" cy="9439200"/>
          </a:xfrm>
          <a:custGeom>
            <a:avLst/>
            <a:gdLst/>
            <a:ahLst/>
            <a:cxnLst/>
            <a:rect r="r" b="b" t="t" l="l"/>
            <a:pathLst>
              <a:path h="9439200" w="17429040">
                <a:moveTo>
                  <a:pt x="0" y="0"/>
                </a:moveTo>
                <a:lnTo>
                  <a:pt x="17429040" y="0"/>
                </a:lnTo>
                <a:lnTo>
                  <a:pt x="17429040" y="9439200"/>
                </a:lnTo>
                <a:lnTo>
                  <a:pt x="0" y="943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3560" y="4842015"/>
            <a:ext cx="14960879" cy="2140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73"/>
              </a:lnSpc>
            </a:pPr>
            <a:r>
              <a:rPr lang="en-US" sz="18800">
                <a:solidFill>
                  <a:srgbClr val="A4C8D8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404763" y="1438199"/>
            <a:ext cx="2356199" cy="2357638"/>
            <a:chOff x="0" y="0"/>
            <a:chExt cx="3141599" cy="31435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41599" cy="3143504"/>
            </a:xfrm>
            <a:custGeom>
              <a:avLst/>
              <a:gdLst/>
              <a:ahLst/>
              <a:cxnLst/>
              <a:rect r="r" b="b" t="t" l="l"/>
              <a:pathLst>
                <a:path h="3143504" w="3141599">
                  <a:moveTo>
                    <a:pt x="0" y="0"/>
                  </a:moveTo>
                  <a:lnTo>
                    <a:pt x="3141599" y="0"/>
                  </a:lnTo>
                  <a:lnTo>
                    <a:pt x="3141599" y="3143504"/>
                  </a:lnTo>
                  <a:lnTo>
                    <a:pt x="0" y="314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" t="0" r="-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65879" y="1502283"/>
            <a:ext cx="2227678" cy="2229117"/>
            <a:chOff x="0" y="0"/>
            <a:chExt cx="2970238" cy="29721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0276" cy="2972181"/>
            </a:xfrm>
            <a:custGeom>
              <a:avLst/>
              <a:gdLst/>
              <a:ahLst/>
              <a:cxnLst/>
              <a:rect r="r" b="b" t="t" l="l"/>
              <a:pathLst>
                <a:path h="2972181" w="2970276">
                  <a:moveTo>
                    <a:pt x="0" y="0"/>
                  </a:moveTo>
                  <a:lnTo>
                    <a:pt x="2970276" y="0"/>
                  </a:lnTo>
                  <a:lnTo>
                    <a:pt x="2970276" y="2972181"/>
                  </a:lnTo>
                  <a:lnTo>
                    <a:pt x="0" y="2972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2" t="0" r="-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62000" y="1585798"/>
            <a:ext cx="2246043" cy="2062077"/>
            <a:chOff x="0" y="0"/>
            <a:chExt cx="2994724" cy="2749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94660" cy="2749423"/>
            </a:xfrm>
            <a:custGeom>
              <a:avLst/>
              <a:gdLst/>
              <a:ahLst/>
              <a:cxnLst/>
              <a:rect r="r" b="b" t="t" l="l"/>
              <a:pathLst>
                <a:path h="2749423" w="2994660">
                  <a:moveTo>
                    <a:pt x="0" y="0"/>
                  </a:moveTo>
                  <a:lnTo>
                    <a:pt x="2994660" y="0"/>
                  </a:lnTo>
                  <a:lnTo>
                    <a:pt x="2994660" y="2749423"/>
                  </a:lnTo>
                  <a:lnTo>
                    <a:pt x="0" y="2749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5" t="0" r="-157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242322" y="1804321"/>
            <a:ext cx="2286000" cy="1518123"/>
          </a:xfrm>
          <a:custGeom>
            <a:avLst/>
            <a:gdLst/>
            <a:ahLst/>
            <a:cxnLst/>
            <a:rect r="r" b="b" t="t" l="l"/>
            <a:pathLst>
              <a:path h="1518123" w="2286000">
                <a:moveTo>
                  <a:pt x="0" y="0"/>
                </a:moveTo>
                <a:lnTo>
                  <a:pt x="2286000" y="0"/>
                </a:lnTo>
                <a:lnTo>
                  <a:pt x="2286000" y="1518123"/>
                </a:lnTo>
                <a:lnTo>
                  <a:pt x="0" y="15181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" t="0" r="-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75361" y="3084843"/>
            <a:ext cx="2486882" cy="347396"/>
          </a:xfrm>
          <a:custGeom>
            <a:avLst/>
            <a:gdLst/>
            <a:ahLst/>
            <a:cxnLst/>
            <a:rect r="r" b="b" t="t" l="l"/>
            <a:pathLst>
              <a:path h="347396" w="2486882">
                <a:moveTo>
                  <a:pt x="0" y="0"/>
                </a:moveTo>
                <a:lnTo>
                  <a:pt x="2486882" y="0"/>
                </a:lnTo>
                <a:lnTo>
                  <a:pt x="2486882" y="347395"/>
                </a:lnTo>
                <a:lnTo>
                  <a:pt x="0" y="347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" r="0" b="-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45476" y="1889636"/>
            <a:ext cx="2027882" cy="1450438"/>
          </a:xfrm>
          <a:custGeom>
            <a:avLst/>
            <a:gdLst/>
            <a:ahLst/>
            <a:cxnLst/>
            <a:rect r="r" b="b" t="t" l="l"/>
            <a:pathLst>
              <a:path h="1450438" w="2027882">
                <a:moveTo>
                  <a:pt x="0" y="0"/>
                </a:moveTo>
                <a:lnTo>
                  <a:pt x="2027882" y="0"/>
                </a:lnTo>
                <a:lnTo>
                  <a:pt x="2027882" y="1450439"/>
                </a:lnTo>
                <a:lnTo>
                  <a:pt x="0" y="14504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" t="0" r="-37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27037" y="1522076"/>
            <a:ext cx="2054162" cy="2150278"/>
            <a:chOff x="0" y="0"/>
            <a:chExt cx="2738882" cy="28670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38882" cy="2867025"/>
            </a:xfrm>
            <a:custGeom>
              <a:avLst/>
              <a:gdLst/>
              <a:ahLst/>
              <a:cxnLst/>
              <a:rect r="r" b="b" t="t" l="l"/>
              <a:pathLst>
                <a:path h="2867025" w="2738882">
                  <a:moveTo>
                    <a:pt x="0" y="0"/>
                  </a:moveTo>
                  <a:lnTo>
                    <a:pt x="2738882" y="0"/>
                  </a:lnTo>
                  <a:lnTo>
                    <a:pt x="2738882" y="2867025"/>
                  </a:lnTo>
                  <a:lnTo>
                    <a:pt x="0" y="2867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208" r="0" b="-209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45843" y="3276619"/>
            <a:ext cx="1868395" cy="46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00" b="true">
                <a:solidFill>
                  <a:srgbClr val="FFFFFF"/>
                </a:solidFill>
                <a:latin typeface="Hussar Bold"/>
                <a:ea typeface="Hussar Bold"/>
                <a:cs typeface="Hussar Bold"/>
                <a:sym typeface="Hussar Bold"/>
              </a:rPr>
              <a:t>IEEE NSUT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490923" y="1444323"/>
            <a:ext cx="2730960" cy="2339635"/>
          </a:xfrm>
          <a:custGeom>
            <a:avLst/>
            <a:gdLst/>
            <a:ahLst/>
            <a:cxnLst/>
            <a:rect r="r" b="b" t="t" l="l"/>
            <a:pathLst>
              <a:path h="2339635" w="2730960">
                <a:moveTo>
                  <a:pt x="0" y="0"/>
                </a:moveTo>
                <a:lnTo>
                  <a:pt x="2730960" y="0"/>
                </a:lnTo>
                <a:lnTo>
                  <a:pt x="2730960" y="2339636"/>
                </a:lnTo>
                <a:lnTo>
                  <a:pt x="0" y="23396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5" r="0" b="-25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DAG9Y8isshw</dc:identifier>
  <dcterms:modified xsi:type="dcterms:W3CDTF">2011-08-01T06:04:30Z</dcterms:modified>
  <cp:revision>1</cp:revision>
  <dc:title>Hack4Delhi</dc:title>
</cp:coreProperties>
</file>